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26212800" cy="14630400"/>
  <p:notesSz cx="6858000" cy="9144000"/>
  <p:embeddedFontLst>
    <p:embeddedFont>
      <p:font typeface="Arial MT Pro" charset="1" panose="020B0502020202020204"/>
      <p:regular r:id="rId7"/>
    </p:embeddedFont>
    <p:embeddedFont>
      <p:font typeface="Roboto Condensed" charset="1" panose="02000000000000000000"/>
      <p:regular r:id="rId8"/>
    </p:embeddedFont>
    <p:embeddedFont>
      <p:font typeface="Roboto" charset="1" panose="02000000000000000000"/>
      <p:regular r:id="rId9"/>
    </p:embeddedFont>
    <p:embeddedFont>
      <p:font typeface="Arial MT Pro Bold" charset="1" panose="020B0802020202020204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26212800" cy="14630400"/>
          </a:xfrm>
          <a:custGeom>
            <a:avLst/>
            <a:gdLst/>
            <a:ahLst/>
            <a:cxnLst/>
            <a:rect r="r" b="b" t="t" l="l"/>
            <a:pathLst>
              <a:path h="14630400" w="26212800">
                <a:moveTo>
                  <a:pt x="0" y="0"/>
                </a:moveTo>
                <a:lnTo>
                  <a:pt x="26212800" y="0"/>
                </a:lnTo>
                <a:lnTo>
                  <a:pt x="26212800" y="14630400"/>
                </a:lnTo>
                <a:lnTo>
                  <a:pt x="0" y="146304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25241" y="7644618"/>
            <a:ext cx="3390898" cy="1761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62"/>
              </a:lnSpc>
            </a:pPr>
            <a:r>
              <a:rPr lang="en-US" sz="2300" spc="-23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 Calculations transitions overnight Monte Carlo simulations into near real-time capabilities for complex exotic derivatives.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444488" y="8094291"/>
            <a:ext cx="3200400" cy="1312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28"/>
              </a:lnSpc>
            </a:pPr>
            <a:r>
              <a:rPr lang="en-US" sz="2458" spc="-9">
                <a:solidFill>
                  <a:srgbClr val="2F362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Projects "noisy" FICC data</a:t>
            </a:r>
          </a:p>
          <a:p>
            <a:pPr algn="ctr">
              <a:lnSpc>
                <a:spcPts val="2477"/>
              </a:lnSpc>
            </a:pPr>
            <a:r>
              <a:rPr lang="en-US" sz="2232" spc="-20">
                <a:solidFill>
                  <a:srgbClr val="2F362F"/>
                </a:solidFill>
                <a:latin typeface="Roboto"/>
                <a:ea typeface="Roboto"/>
                <a:cs typeface="Roboto"/>
                <a:sym typeface="Roboto"/>
              </a:rPr>
              <a:t>into high-dimensional</a:t>
            </a:r>
          </a:p>
          <a:p>
            <a:pPr algn="ctr">
              <a:lnSpc>
                <a:spcPts val="2707"/>
              </a:lnSpc>
            </a:pPr>
            <a:r>
              <a:rPr lang="en-US" sz="2439" spc="-4">
                <a:solidFill>
                  <a:srgbClr val="2F362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spaces to identify hidden</a:t>
            </a:r>
          </a:p>
          <a:p>
            <a:pPr algn="ctr">
              <a:lnSpc>
                <a:spcPts val="2376"/>
              </a:lnSpc>
            </a:pPr>
            <a:r>
              <a:rPr lang="en-US" sz="2141" spc="44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trading signals.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073513" y="7818628"/>
            <a:ext cx="3851182" cy="14138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3"/>
              </a:lnSpc>
            </a:pPr>
            <a:r>
              <a:rPr lang="en-US" sz="2242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Solves the "combinatorial explosion" of global asset allocation, freeing hundreds of millions in trapped capital.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0306" y="1518051"/>
            <a:ext cx="24863923" cy="1542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70"/>
              </a:lnSpc>
            </a:pPr>
            <a:r>
              <a:rPr lang="en-US" sz="3181" spc="57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Quantum-Al represents a fundamental upgrade to a bank's operational "engine," shifting the focus from simple efficiency to revenue generation and capital optimization. It enables "Quantum Alpha" by solving complex mathematical problems that are currently intractable for classical computers.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77771" y="4288955"/>
            <a:ext cx="10363200" cy="62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42"/>
              </a:lnSpc>
            </a:pPr>
            <a:r>
              <a:rPr lang="en-US" sz="3244" spc="25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GLOBAL MARKETS: ACHIEVING "QUANTUM ALPHA"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237714" y="5221720"/>
            <a:ext cx="9515475" cy="580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34"/>
              </a:lnSpc>
            </a:pPr>
            <a:r>
              <a:rPr lang="en-US" sz="3024" spc="96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CORPORATE BANKING &amp; STRATEGIC ADVISORY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850797" y="6358467"/>
            <a:ext cx="6902392" cy="8244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53"/>
              </a:lnSpc>
            </a:pPr>
            <a:r>
              <a:rPr lang="en-US" b="true" sz="2704" spc="13">
                <a:solidFill>
                  <a:srgbClr val="2F362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Mathematical Optimization of Global Liquidity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824714" y="7376784"/>
            <a:ext cx="6848475" cy="10679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65"/>
              </a:lnSpc>
            </a:pPr>
            <a:r>
              <a:rPr lang="en-US" sz="2321" spc="18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Simultaneously evaluates millions of currency-</a:t>
            </a:r>
          </a:p>
          <a:p>
            <a:pPr algn="l">
              <a:lnSpc>
                <a:spcPts val="2565"/>
              </a:lnSpc>
            </a:pPr>
            <a:r>
              <a:rPr lang="en-US" sz="2321" spc="18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hedging combinations to drastically reduce intraday</a:t>
            </a:r>
          </a:p>
          <a:p>
            <a:pPr algn="l">
              <a:lnSpc>
                <a:spcPts val="2872"/>
              </a:lnSpc>
            </a:pPr>
            <a:r>
              <a:rPr lang="en-US" sz="2599" spc="12">
                <a:solidFill>
                  <a:srgbClr val="2F362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liquidity requirements.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814991" y="9087751"/>
            <a:ext cx="6731298" cy="1645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7"/>
              </a:lnSpc>
            </a:pPr>
            <a:r>
              <a:rPr lang="en-US" b="true" sz="2718" spc="5">
                <a:solidFill>
                  <a:srgbClr val="2F362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From Capital Provider to Tech Partner</a:t>
            </a:r>
          </a:p>
          <a:p>
            <a:pPr algn="l">
              <a:lnSpc>
                <a:spcPts val="3110"/>
              </a:lnSpc>
            </a:pPr>
            <a:r>
              <a:rPr lang="en-US" sz="2518" spc="5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Offers clients Quantum-Al platforms to simulate</a:t>
            </a:r>
          </a:p>
          <a:p>
            <a:pPr algn="l">
              <a:lnSpc>
                <a:spcPts val="3110"/>
              </a:lnSpc>
            </a:pPr>
            <a:r>
              <a:rPr lang="en-US" sz="2518" spc="5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green materials and optimize supply chains for</a:t>
            </a:r>
          </a:p>
          <a:p>
            <a:pPr algn="l">
              <a:lnSpc>
                <a:spcPts val="3110"/>
              </a:lnSpc>
            </a:pPr>
            <a:r>
              <a:rPr lang="en-US" sz="2518" spc="5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ESG goals.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7841087" y="11483004"/>
            <a:ext cx="6822877" cy="16061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8"/>
              </a:lnSpc>
            </a:pPr>
            <a:r>
              <a:rPr lang="en-US" b="true" sz="2682" spc="13">
                <a:solidFill>
                  <a:srgbClr val="2F362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Bespoke Portfolio Engineering</a:t>
            </a:r>
          </a:p>
          <a:p>
            <a:pPr algn="l">
              <a:lnSpc>
                <a:spcPts val="3005"/>
              </a:lnSpc>
            </a:pPr>
            <a:r>
              <a:rPr lang="en-US" sz="2482" spc="12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Delivers hyper-customized institutional portfolios</a:t>
            </a:r>
          </a:p>
          <a:p>
            <a:pPr algn="l">
              <a:lnSpc>
                <a:spcPts val="3005"/>
              </a:lnSpc>
            </a:pPr>
            <a:r>
              <a:rPr lang="en-US" sz="2482" spc="12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mathematically proven to offer the highest</a:t>
            </a:r>
          </a:p>
          <a:p>
            <a:pPr algn="l">
              <a:lnSpc>
                <a:spcPts val="3005"/>
              </a:lnSpc>
            </a:pPr>
            <a:r>
              <a:rPr lang="en-US" sz="2482" spc="12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possible risk-adjusted returns.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357556" y="7483537"/>
            <a:ext cx="1390650" cy="5549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3"/>
              </a:lnSpc>
            </a:pPr>
            <a:r>
              <a:rPr lang="en-US" sz="2902" spc="63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Markets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5425644" y="7079331"/>
            <a:ext cx="3254474" cy="563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5"/>
              </a:lnSpc>
            </a:pPr>
            <a:r>
              <a:rPr lang="en-US" sz="2946" spc="55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Mastering Liquidity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68361" y="7034503"/>
            <a:ext cx="3560266" cy="563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25"/>
              </a:lnSpc>
            </a:pPr>
            <a:r>
              <a:rPr lang="en-US" sz="2946" spc="55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In</a:t>
            </a:r>
            <a:r>
              <a:rPr lang="en-US" sz="2946" spc="55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stant Intraday Risk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073513" y="6889700"/>
            <a:ext cx="4198755" cy="902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07"/>
              </a:lnSpc>
              <a:spcBef>
                <a:spcPct val="0"/>
              </a:spcBef>
            </a:pPr>
            <a:r>
              <a:rPr lang="en-US" sz="2930" spc="14">
                <a:solidFill>
                  <a:srgbClr val="2F362F"/>
                </a:solidFill>
                <a:latin typeface="Arial MT Pro"/>
                <a:ea typeface="Arial MT Pro"/>
                <a:cs typeface="Arial MT Pro"/>
                <a:sym typeface="Arial MT Pro"/>
              </a:rPr>
              <a:t>Hyper-Optimised Collateral Management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DAHB3PNrnZU</dc:identifier>
  <dcterms:modified xsi:type="dcterms:W3CDTF">2011-08-01T06:04:30Z</dcterms:modified>
  <cp:revision>1</cp:revision>
  <dc:title>Instant Intraday Risk Calculations transitions overnight Monte Carlo simulations into near real-time capabilities for complex exotic derivatives.</dc:title>
</cp:coreProperties>
</file>

<file path=docProps/thumbnail.jpeg>
</file>